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8"/>
  </p:notesMasterIdLst>
  <p:sldIdLst>
    <p:sldId id="277" r:id="rId2"/>
    <p:sldId id="966" r:id="rId3"/>
    <p:sldId id="971" r:id="rId4"/>
    <p:sldId id="257" r:id="rId5"/>
    <p:sldId id="1114" r:id="rId6"/>
    <p:sldId id="1077" r:id="rId7"/>
    <p:sldId id="1081" r:id="rId8"/>
    <p:sldId id="1082" r:id="rId9"/>
    <p:sldId id="974" r:id="rId10"/>
    <p:sldId id="976" r:id="rId11"/>
    <p:sldId id="975" r:id="rId12"/>
    <p:sldId id="978" r:id="rId13"/>
    <p:sldId id="979" r:id="rId14"/>
    <p:sldId id="980" r:id="rId15"/>
    <p:sldId id="275" r:id="rId16"/>
    <p:sldId id="972" r:id="rId17"/>
    <p:sldId id="1157" r:id="rId18"/>
    <p:sldId id="967" r:id="rId19"/>
    <p:sldId id="883" r:id="rId20"/>
    <p:sldId id="928" r:id="rId21"/>
    <p:sldId id="1158" r:id="rId22"/>
    <p:sldId id="554" r:id="rId23"/>
    <p:sldId id="1153" r:id="rId24"/>
    <p:sldId id="1159" r:id="rId25"/>
    <p:sldId id="1160" r:id="rId26"/>
    <p:sldId id="1161" r:id="rId27"/>
    <p:sldId id="994" r:id="rId28"/>
    <p:sldId id="1162" r:id="rId29"/>
    <p:sldId id="1147" r:id="rId30"/>
    <p:sldId id="999" r:id="rId31"/>
    <p:sldId id="291" r:id="rId32"/>
    <p:sldId id="977" r:id="rId33"/>
    <p:sldId id="1163" r:id="rId34"/>
    <p:sldId id="969" r:id="rId35"/>
    <p:sldId id="1156" r:id="rId36"/>
    <p:sldId id="96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2E3B-9408-4FD0-B685-7166E5A58F7D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C043-BE78-4792-AB07-4BB2AB26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1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4486A-CF2C-4BF7-8BE8-8F1C26960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57FC2-DDD6-4062-A52F-67F81EDEB4C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8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633D6-DD07-4E20-A58A-F0311E6C56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14737-ABDC-462C-A6CE-4EECD3A5A05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2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20C47-623E-4B7B-BB7E-CF2901BAD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2FD9F-34E8-4CE6-8540-FE4B9E0D4B7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4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397000" y="845500"/>
            <a:ext cx="9328800" cy="9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body" idx="1"/>
          </p:nvPr>
        </p:nvSpPr>
        <p:spPr>
          <a:xfrm>
            <a:off x="1434467" y="2053567"/>
            <a:ext cx="9328800" cy="2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◉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11409033" y="6434933"/>
            <a:ext cx="731600" cy="4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712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1C43C-088E-4045-9FA1-67C46E9C7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D5C93-3EB4-4E59-B184-497D486FBD01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7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8C28A-935B-495D-91BC-D1A44B01B0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72513-BA59-4C46-B7DD-CCCFA644912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4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A8CD9-2C6E-4C53-AD5F-54D064DC2F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12D2D-E6A4-49E0-96E7-F0914932B79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5C68F-EF42-4593-AB2E-0E5C402308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BFDEF-9B2D-46C7-9299-216B13EEA02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5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D73E8-CBE7-4613-AC98-BC6ED8612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06EA5-A29D-4533-8A2A-1147360EDF3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7188F-B3AB-44C1-A4B5-88397B4D5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EB4F-859D-4072-9EDC-D11527F6490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5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7E70B-972F-425B-9FF2-CC0ED19676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3CE73-A837-4747-A1F7-8FF7306A521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4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7AF70-2A0B-448C-B7EC-C2C2457BEC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9CD9D-768A-4336-AB51-90FAD12A126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6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4">
                <a:lumMod val="40000"/>
                <a:lumOff val="60000"/>
              </a:schemeClr>
            </a:gs>
            <a:gs pos="68500">
              <a:schemeClr val="tx2">
                <a:lumMod val="60000"/>
                <a:lumOff val="40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BF1495-7B50-46C3-B1BB-9E4C7CE6EC1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26.01.2025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F41F3E-E11D-4BCB-A742-2C82CF1D39DE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bashkortostan.ru/" TargetMode="External"/><Relationship Id="rId2" Type="http://schemas.openxmlformats.org/officeDocument/2006/relationships/hyperlink" Target="https://edu.bashkortostan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sententia@inbo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841" y="1397479"/>
            <a:ext cx="9713343" cy="3321170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ru-RU" sz="3200" dirty="0"/>
            </a:br>
            <a:br>
              <a:rPr lang="ru-RU" b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Эффективные методы подготовки к ЕГЭ по английскому языку</a:t>
            </a:r>
            <a:b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1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1181E-C936-D6A7-B85F-4693C9A9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D575FC-111A-3F0F-85E1-FEECBF88E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417638"/>
            <a:ext cx="5343525" cy="50567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14F60-D401-2982-B248-16D41D885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6" y="1417638"/>
            <a:ext cx="5419724" cy="5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1181E-C936-D6A7-B85F-4693C9A9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AB1F76-2B1F-EC18-2F33-0A6471C8E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1320150"/>
            <a:ext cx="5210175" cy="53929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E50DE1-EBE9-31AF-DDE2-9387B6D2D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6" y="1320149"/>
            <a:ext cx="5210175" cy="53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1181E-C936-D6A7-B85F-4693C9A9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4F7843-1E28-2DDE-4449-23B3C1AAF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10" y="1304924"/>
            <a:ext cx="6736615" cy="52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1181E-C936-D6A7-B85F-4693C9A9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CA83F4-4CC3-199A-2983-17319047F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343025"/>
            <a:ext cx="874008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1181E-C936-D6A7-B85F-4693C9A9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74F98-89B4-96AF-C1FF-DB3674037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256242"/>
            <a:ext cx="9515476" cy="51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58962"/>
            <a:ext cx="6336704" cy="67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36F809-C2EA-21CF-F6FC-070588BD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ACEA3-F847-460F-93F7-A0E50E4D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6"/>
            <a:ext cx="10515600" cy="11112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Задание 37: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77C0E-EE26-40B5-A429-1FF0BC7B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6"/>
            <a:ext cx="10515600" cy="4978398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/>
              <a:t>Какое обращение возможно</a:t>
            </a:r>
            <a:r>
              <a:rPr lang="en-US" sz="4100" dirty="0"/>
              <a:t>?</a:t>
            </a:r>
            <a:endParaRPr lang="ru-RU" sz="4100" dirty="0"/>
          </a:p>
          <a:p>
            <a:pPr marL="0" indent="0">
              <a:buNone/>
            </a:pPr>
            <a:r>
              <a:rPr lang="en-US" sz="4100" b="1" i="1" dirty="0">
                <a:solidFill>
                  <a:srgbClr val="7030A0"/>
                </a:solidFill>
              </a:rPr>
              <a:t>Dear Ben,</a:t>
            </a:r>
            <a:r>
              <a:rPr lang="ru-RU" sz="4100" b="1" i="1" dirty="0">
                <a:solidFill>
                  <a:srgbClr val="7030A0"/>
                </a:solidFill>
              </a:rPr>
              <a:t> / </a:t>
            </a:r>
            <a:r>
              <a:rPr lang="en-US" sz="4100" b="1" i="1" dirty="0">
                <a:solidFill>
                  <a:srgbClr val="7030A0"/>
                </a:solidFill>
              </a:rPr>
              <a:t>Hi, Ben /Hi Ben, /Hello, Ben /Hello Ben </a:t>
            </a:r>
            <a:r>
              <a:rPr lang="ru-RU" sz="4100" b="1" i="1" dirty="0">
                <a:solidFill>
                  <a:srgbClr val="7030A0"/>
                </a:solidFill>
              </a:rPr>
              <a:t>/</a:t>
            </a:r>
            <a:r>
              <a:rPr lang="en-US" sz="4100" b="1" i="1" dirty="0">
                <a:solidFill>
                  <a:srgbClr val="7030A0"/>
                </a:solidFill>
              </a:rPr>
              <a:t>Ben, 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/Hi, /Hi! / </a:t>
            </a:r>
            <a:r>
              <a:rPr lang="en-US" sz="4100" b="1" i="1" dirty="0">
                <a:solidFill>
                  <a:srgbClr val="7030A0"/>
                </a:solidFill>
              </a:rPr>
              <a:t>Hello again! 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/ </a:t>
            </a:r>
            <a:r>
              <a:rPr lang="en-US" sz="4100" b="1" i="1" dirty="0">
                <a:solidFill>
                  <a:srgbClr val="7030A0"/>
                </a:solidFill>
              </a:rPr>
              <a:t>Hi there! 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/</a:t>
            </a:r>
            <a:endParaRPr lang="ru-RU" sz="41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4100" dirty="0"/>
              <a:t>Не допускается вариант с точкой или восклицательным знаком после обращения с именем </a:t>
            </a:r>
            <a:r>
              <a:rPr lang="en-US" sz="4100" i="1" dirty="0">
                <a:solidFill>
                  <a:srgbClr val="FF0000"/>
                </a:solidFill>
              </a:rPr>
              <a:t>Dear Ben!</a:t>
            </a:r>
            <a:endParaRPr lang="ru-RU" sz="4100" i="1" dirty="0">
              <a:solidFill>
                <a:srgbClr val="FF0000"/>
              </a:solidFill>
            </a:endParaRPr>
          </a:p>
          <a:p>
            <a:r>
              <a:rPr lang="ru-RU" sz="4100" dirty="0"/>
              <a:t>Завершающая фраза</a:t>
            </a:r>
            <a:r>
              <a:rPr lang="en-US" sz="4100" dirty="0"/>
              <a:t>:</a:t>
            </a:r>
          </a:p>
          <a:p>
            <a:pPr marL="0" indent="0">
              <a:buNone/>
            </a:pPr>
            <a:r>
              <a:rPr lang="en-US" sz="4100" b="1" i="1" dirty="0">
                <a:solidFill>
                  <a:srgbClr val="7030A0"/>
                </a:solidFill>
              </a:rPr>
              <a:t>Love,/ Best wishes,/ All the best,/ Yours,</a:t>
            </a:r>
            <a:endParaRPr lang="ru-RU" sz="4100" b="1" i="1" dirty="0">
              <a:solidFill>
                <a:srgbClr val="7030A0"/>
              </a:solidFill>
            </a:endParaRPr>
          </a:p>
          <a:p>
            <a:r>
              <a:rPr lang="ru-RU" sz="4100" dirty="0"/>
              <a:t>Подпись (имя):</a:t>
            </a:r>
          </a:p>
          <a:p>
            <a:pPr marL="0" indent="0">
              <a:buNone/>
            </a:pPr>
            <a:r>
              <a:rPr lang="en-US" sz="4100" b="1" i="1" dirty="0">
                <a:solidFill>
                  <a:srgbClr val="7030A0"/>
                </a:solidFill>
              </a:rPr>
              <a:t>Sasha</a:t>
            </a:r>
            <a:endParaRPr lang="ru-RU" sz="41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6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34CC3-87DB-49B0-9A34-3E66CBF0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3880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Задание 37: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B3CCA-EF68-4CA9-8311-0267E137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43100"/>
            <a:ext cx="9720073" cy="43662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Адрес и дату в электронном письме писать не нужно (логическая ошибка);</a:t>
            </a:r>
          </a:p>
          <a:p>
            <a:r>
              <a:rPr lang="ru-RU" b="1" dirty="0"/>
              <a:t>Ссылку на предыдущие контакты писать не нужно (балл не снижается);</a:t>
            </a:r>
          </a:p>
          <a:p>
            <a:r>
              <a:rPr lang="ru-RU" b="1" dirty="0"/>
              <a:t>Что считать благодарностью за полученное письмо:</a:t>
            </a:r>
            <a:endParaRPr lang="en-US" b="1" dirty="0"/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Thanks/Thank you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en-US" b="1" i="1" dirty="0">
                <a:solidFill>
                  <a:srgbClr val="7030A0"/>
                </a:solidFill>
              </a:rPr>
              <a:t>for your email/letter</a:t>
            </a:r>
            <a:r>
              <a:rPr lang="ru-RU" b="1" i="1" dirty="0">
                <a:solidFill>
                  <a:srgbClr val="7030A0"/>
                </a:solidFill>
              </a:rPr>
              <a:t>/</a:t>
            </a:r>
            <a:r>
              <a:rPr lang="en-US" b="1" i="1" dirty="0">
                <a:solidFill>
                  <a:srgbClr val="7030A0"/>
                </a:solidFill>
              </a:rPr>
              <a:t>writing to me…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dirty="0"/>
              <a:t>Что считать выражением положительных эмоций: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I am always glad to get messages from you /I was glad to hear from you…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/>
              <a:t>Надежда на будущий контакт: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Keep in touch / Write back soon/ Drop me a line when you can/Hope to get your letter soon</a:t>
            </a:r>
          </a:p>
          <a:p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613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F4369-1806-48FD-B80E-FC0B3FB8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57175"/>
            <a:ext cx="10264804" cy="102045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Задание 37: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92E440-142F-4EDD-8130-8AA058C9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1" y="1698571"/>
            <a:ext cx="8943762" cy="39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AF027-E2D2-C770-E4D1-AEB6B8F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2025 г. экзаменационная работа состоит из следующих разделов: </a:t>
            </a:r>
            <a:br>
              <a:rPr lang="ru-RU" altLang="ru-RU" sz="2400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B1B5832-8155-D2D2-DBDC-2AADD1B374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40810"/>
              </p:ext>
            </p:extLst>
          </p:nvPr>
        </p:nvGraphicFramePr>
        <p:xfrm>
          <a:off x="1495425" y="1600200"/>
          <a:ext cx="9601200" cy="4875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74305157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654468644"/>
                    </a:ext>
                  </a:extLst>
                </a:gridCol>
              </a:tblGrid>
              <a:tr h="1127465">
                <a:tc rowSpan="4">
                  <a:txBody>
                    <a:bodyPr/>
                    <a:lstStyle/>
                    <a:p>
                      <a:pPr marR="179070" algn="just"/>
                      <a:r>
                        <a:rPr lang="ru-RU" sz="1200" dirty="0">
                          <a:effectLst/>
                        </a:rPr>
                        <a:t>Письменная часть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070" algn="just"/>
                      <a:r>
                        <a:rPr lang="ru-RU" sz="1200" dirty="0">
                          <a:effectLst/>
                        </a:rPr>
                        <a:t>1. Раздел Аудирование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363629"/>
                  </a:ext>
                </a:extLst>
              </a:tr>
              <a:tr h="923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2.</a:t>
                      </a:r>
                      <a:r>
                        <a:rPr lang="ru-RU" sz="1200" b="1" dirty="0">
                          <a:effectLst/>
                        </a:rPr>
                        <a:t> Раздел Чтение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197410"/>
                  </a:ext>
                </a:extLst>
              </a:tr>
              <a:tr h="923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3. </a:t>
                      </a:r>
                      <a:r>
                        <a:rPr lang="ru-RU" sz="1200" b="1" dirty="0">
                          <a:effectLst/>
                        </a:rPr>
                        <a:t>Раздел Грамматика и лексика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937806"/>
                  </a:ext>
                </a:extLst>
              </a:tr>
              <a:tr h="979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4. </a:t>
                      </a:r>
                      <a:r>
                        <a:rPr lang="ru-RU" sz="1200" b="1" dirty="0">
                          <a:effectLst/>
                        </a:rPr>
                        <a:t>Раздел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Письмо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332764"/>
                  </a:ext>
                </a:extLst>
              </a:tr>
              <a:tr h="923046">
                <a:tc>
                  <a:txBody>
                    <a:bodyPr/>
                    <a:lstStyle/>
                    <a:p>
                      <a:pPr marR="179070" algn="just"/>
                      <a:r>
                        <a:rPr lang="ru-RU" sz="1200">
                          <a:effectLst/>
                        </a:rPr>
                        <a:t>Устная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070" algn="just"/>
                      <a:r>
                        <a:rPr lang="ru-RU" sz="1200" dirty="0">
                          <a:effectLst/>
                        </a:rPr>
                        <a:t>5</a:t>
                      </a:r>
                      <a:r>
                        <a:rPr lang="ru-RU" sz="1200" b="1" dirty="0">
                          <a:effectLst/>
                        </a:rPr>
                        <a:t>. Раздел Говорение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2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97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3EB99-C80B-4813-8121-EECF5C43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3410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Задание 37: Пунктуация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C693F-2C45-4C1E-A911-B21958BC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8034"/>
          </a:xfrm>
        </p:spPr>
        <p:txBody>
          <a:bodyPr>
            <a:normAutofit/>
          </a:bodyPr>
          <a:lstStyle/>
          <a:p>
            <a:r>
              <a:rPr lang="ru-RU" sz="3200" dirty="0"/>
              <a:t>Запятые при перечислении; после связок;</a:t>
            </a:r>
          </a:p>
          <a:p>
            <a:r>
              <a:rPr lang="ru-RU" sz="3200" dirty="0"/>
              <a:t>Запятая после завершающей фразы;</a:t>
            </a:r>
          </a:p>
          <a:p>
            <a:r>
              <a:rPr lang="ru-RU" sz="3200" dirty="0"/>
              <a:t>Точки в конце предложений;</a:t>
            </a:r>
          </a:p>
          <a:p>
            <a:r>
              <a:rPr lang="ru-RU" sz="3200" dirty="0"/>
              <a:t>Не должно быть восклицательного знака после обращения с именем;</a:t>
            </a:r>
          </a:p>
          <a:p>
            <a:r>
              <a:rPr lang="ru-RU" sz="3200" dirty="0"/>
              <a:t>Не должно быть точки после имени.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267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81267-4E60-FDF2-D01D-3FC3E9193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F6F55-F254-210B-97B6-5E0337BB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4EED26-5ED4-D6B3-2167-781811212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15" y="104775"/>
            <a:ext cx="7486811" cy="64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78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79C2C-AB23-4EBA-95E6-2E1F12A3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0070C0"/>
                </a:solidFill>
              </a:rPr>
              <a:t>Пунктуационные ошибки: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30555-B668-4E40-940D-537B4D15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65170" cy="4385068"/>
          </a:xfrm>
        </p:spPr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sz="3200" dirty="0"/>
              <a:t>тсутствие точек в конце предложения;</a:t>
            </a:r>
          </a:p>
          <a:p>
            <a:r>
              <a:rPr lang="ru-RU" sz="3200" dirty="0"/>
              <a:t>отсутствие запятой после всех типов вводных слов;</a:t>
            </a:r>
          </a:p>
          <a:p>
            <a:r>
              <a:rPr lang="ru-RU" sz="3200" dirty="0"/>
              <a:t>отсутствие запятой при перечислении.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3802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79C2C-AB23-4EBA-95E6-2E1F12A3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0070C0"/>
                </a:solidFill>
              </a:rPr>
              <a:t>Орфографические ошибки: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30555-B668-4E40-940D-537B4D15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65170" cy="41250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все ошибки в написании слова, не меняющие значение слова.</a:t>
            </a:r>
          </a:p>
          <a:p>
            <a:pPr algn="just"/>
            <a:r>
              <a:rPr lang="ru-RU" dirty="0"/>
              <a:t>Если слово, повторяющееся в работе несколько раз, один раз написано правильно, а второй (третий и т.п.) – неправильно, это считается ошибкой. </a:t>
            </a:r>
          </a:p>
          <a:p>
            <a:pPr algn="just"/>
            <a:r>
              <a:rPr lang="ru-RU" dirty="0"/>
              <a:t>Если слово написано неразборчиво и какая-то буква либо буквы непонятны, то это считается ошибкой.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! </a:t>
            </a:r>
            <a:r>
              <a:rPr lang="ru-RU" dirty="0"/>
              <a:t>Принимается последний, не зачеркнутый вариант.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762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23A336-95F5-C596-0384-76C6711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5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ECB2A1-41FC-AE08-0F2F-DD4CCC19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2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3CE935-82A8-5518-ECDD-B4E65122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3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09A8A-633A-6DF2-2F98-F0F2B91A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6F823E-0712-AC3D-D060-479ED8A5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B17FAD-ACBD-CE95-E205-7CF56CC7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B7CB4-9A7C-7A31-A68B-E00092B8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17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8B5681-400F-C469-90EE-86952C981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666750"/>
            <a:ext cx="4438650" cy="5459413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BEE43-D248-1E84-EC01-3381BD226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48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41" y="203616"/>
            <a:ext cx="6503157" cy="653155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5F8569-C521-4597-A0CE-0562A48F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" y="203616"/>
            <a:ext cx="217768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ЕГЭ, УЧ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135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86579-29E3-A213-245F-D15F30E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323849"/>
            <a:ext cx="10601325" cy="17049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Динамика результатов ЕГЭ </a:t>
            </a:r>
            <a:br>
              <a:rPr lang="ru-RU" sz="4000" b="1" dirty="0">
                <a:solidFill>
                  <a:srgbClr val="0070C0"/>
                </a:solidFill>
                <a:effectLst/>
                <a:ea typeface="SimSun" panose="02010600030101010101" pitchFamily="2" charset="-122"/>
              </a:rPr>
            </a:br>
            <a:r>
              <a:rPr lang="ru-RU" sz="4000" b="1" dirty="0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по английскому языку за последние 3 года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738E8-F870-1AE9-5D61-F0813D4F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419225"/>
            <a:ext cx="11029950" cy="54387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FEF7D7-E7B0-F780-9B3F-0E4999BCF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729930"/>
            <a:ext cx="8963023" cy="48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97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2EEB8B-C333-F7BB-D07F-FD90AFC72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" y="561974"/>
            <a:ext cx="11449050" cy="5876925"/>
          </a:xfrm>
        </p:spPr>
      </p:pic>
    </p:spTree>
    <p:extLst>
      <p:ext uri="{BB962C8B-B14F-4D97-AF65-F5344CB8AC3E}">
        <p14:creationId xmlns:p14="http://schemas.microsoft.com/office/powerpoint/2010/main" val="3193377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0" y="97379"/>
            <a:ext cx="6542941" cy="6688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79" y="3665551"/>
            <a:ext cx="5608321" cy="31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9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1181E-C936-D6A7-B85F-4693C9A9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894467-024D-2944-2519-7AEB4CDA0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1" y="1152583"/>
            <a:ext cx="5915526" cy="55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90C9-B562-18FB-3580-57EBD503E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90B37-9CF7-1346-8B9D-A5B5F442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EC5630-8634-7A3A-5692-778358B23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10" y="1304924"/>
            <a:ext cx="6736615" cy="52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6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6FCCA-4D49-4859-B3D6-06BC09D1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ФГБНУ «ФИПИ» (</a:t>
            </a:r>
            <a:r>
              <a:rPr lang="en-US" sz="3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fipi.ru)</a:t>
            </a:r>
            <a:br>
              <a:rPr lang="ru-RU" sz="3600" b="1" dirty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5CB0B8A-D670-6023-B6DF-8FEF29DC4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257" y="1600200"/>
            <a:ext cx="9605175" cy="4948038"/>
          </a:xfrm>
        </p:spPr>
      </p:pic>
    </p:spTree>
    <p:extLst>
      <p:ext uri="{BB962C8B-B14F-4D97-AF65-F5344CB8AC3E}">
        <p14:creationId xmlns:p14="http://schemas.microsoft.com/office/powerpoint/2010/main" val="2541416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FB044-CA88-2C1A-0DD1-283FC75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Онлайн консультации председателей РПК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E41FF-86FB-8D13-17C8-67E0FEACA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Информация будет доступна:</a:t>
            </a:r>
          </a:p>
          <a:p>
            <a:r>
              <a:rPr lang="ru-RU" dirty="0"/>
              <a:t>на портале  электронного образования Республики Башкортостан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https://edu.bashkortostan.ru/</a:t>
            </a:r>
            <a:endParaRPr lang="ru-RU" dirty="0"/>
          </a:p>
          <a:p>
            <a:r>
              <a:rPr lang="ru-RU" dirty="0"/>
              <a:t>на сайте министерства образования Республики Башкортостан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https://education.bashkortostan.ru/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Сроки проведения: март-апрель 2025 г.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469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B709B1-0030-4802-84D6-D427E9FF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71500" algn="l"/>
              </a:tabLst>
            </a:pPr>
            <a:r>
              <a:rPr lang="ru-RU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Председатель РПК ЕГЭ по иностранным языкам по РБ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71500" algn="l"/>
              </a:tabLst>
            </a:pPr>
            <a:r>
              <a:rPr lang="ru-RU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к. филол. наук, доцент кафедры иностранных языков гуманитарных факультетов ФГБОУ «УУНиТ»;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71500" algn="l"/>
              </a:tabLst>
            </a:pPr>
            <a:r>
              <a:rPr lang="ru-RU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Ризяпова Элина Марсовна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71500" algn="l"/>
              </a:tabLst>
            </a:pPr>
            <a:r>
              <a:rPr lang="en-US" sz="4000" dirty="0">
                <a:solidFill>
                  <a:srgbClr val="0070C0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sententia@inbox.ru</a:t>
            </a:r>
            <a:endParaRPr lang="en-US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71500" algn="l"/>
              </a:tabLst>
            </a:pPr>
            <a:r>
              <a:rPr 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89273131868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71500" algn="l"/>
              </a:tabLst>
            </a:pPr>
            <a:r>
              <a:rPr 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Благодарю за внимание!</a:t>
            </a:r>
            <a:endParaRPr lang="en-US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71500" algn="l"/>
              </a:tabLst>
            </a:pPr>
            <a:r>
              <a:rPr lang="ru-RU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Удачи!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B76B4B-5D2E-481C-B6BD-A5A9A302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420" y="5259840"/>
            <a:ext cx="840847" cy="7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260648"/>
            <a:ext cx="9590856" cy="922114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600" b="1" dirty="0">
                <a:solidFill>
                  <a:srgbClr val="0070C0"/>
                </a:solidFill>
              </a:rPr>
              <a:t>Изменения в КИМ ЕГЭ с 2024 года </a:t>
            </a:r>
            <a:br>
              <a:rPr lang="ru-RU" sz="3600" b="1" dirty="0">
                <a:solidFill>
                  <a:srgbClr val="0070C0"/>
                </a:solidFill>
              </a:rPr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700808"/>
            <a:ext cx="11629292" cy="46805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1) </a:t>
            </a:r>
            <a:r>
              <a:rPr lang="ru-RU" b="1" dirty="0">
                <a:solidFill>
                  <a:srgbClr val="FF0000"/>
                </a:solidFill>
              </a:rPr>
              <a:t>Уменьшено максимальное количество баллов за выполнение заданий 1, 2, 10 и 11. </a:t>
            </a:r>
            <a:r>
              <a:rPr lang="ru-RU" dirty="0"/>
              <a:t>Максимальный балл за верное выполнение каждого из заданий 1 и 11 стал равен </a:t>
            </a:r>
            <a:r>
              <a:rPr lang="ru-RU" u="sng" dirty="0"/>
              <a:t>2 баллам</a:t>
            </a:r>
            <a:r>
              <a:rPr lang="ru-RU" dirty="0"/>
              <a:t>, за верное выполнение заданий 2 и 10 – 3 баллам.</a:t>
            </a:r>
          </a:p>
          <a:p>
            <a:pPr marL="0" indent="0" algn="just">
              <a:buNone/>
            </a:pPr>
            <a:r>
              <a:rPr lang="en-US" dirty="0"/>
              <a:t>2</a:t>
            </a:r>
            <a:r>
              <a:rPr lang="ru-RU" dirty="0"/>
              <a:t>) </a:t>
            </a:r>
            <a:r>
              <a:rPr lang="ru-RU" b="1" dirty="0">
                <a:solidFill>
                  <a:srgbClr val="FF0000"/>
                </a:solidFill>
              </a:rPr>
              <a:t>Максимальный первичный балл за выполнение работы - 82 балла. </a:t>
            </a:r>
            <a:r>
              <a:rPr lang="ru-RU" u="sng" dirty="0"/>
              <a:t>Первичные баллы затем переводятся в тестовые по 100-балльной шкале.</a:t>
            </a:r>
          </a:p>
          <a:p>
            <a:pPr marL="0" indent="0" algn="just">
              <a:buNone/>
            </a:pPr>
            <a:r>
              <a:rPr lang="en-US" dirty="0"/>
              <a:t>3</a:t>
            </a:r>
            <a:r>
              <a:rPr lang="ru-RU" dirty="0"/>
              <a:t>) </a:t>
            </a:r>
            <a:r>
              <a:rPr lang="ru-RU" b="1" dirty="0">
                <a:solidFill>
                  <a:srgbClr val="FF0000"/>
                </a:solidFill>
              </a:rPr>
              <a:t>Уточнены формулировки задания 38 письменной части и задания 4 устной части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3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77568" y="4769768"/>
            <a:ext cx="11161240" cy="208823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/>
              <a:t>Максимальный балл – </a:t>
            </a:r>
            <a:r>
              <a:rPr lang="ru-RU" b="1" u="sng" dirty="0">
                <a:solidFill>
                  <a:srgbClr val="C00000"/>
                </a:solidFill>
              </a:rPr>
              <a:t>2 б.</a:t>
            </a:r>
            <a:r>
              <a:rPr lang="ru-RU" u="sng" dirty="0"/>
              <a:t> за 6 правильных ответов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6 правильных ответов = 2 балла (максимум)</a:t>
            </a:r>
          </a:p>
          <a:p>
            <a:pPr marL="0" indent="0">
              <a:buNone/>
            </a:pPr>
            <a:r>
              <a:rPr lang="ru-RU" dirty="0"/>
              <a:t>5 правильных ответов = 1 балл</a:t>
            </a:r>
          </a:p>
          <a:p>
            <a:pPr marL="0" indent="0">
              <a:buNone/>
            </a:pPr>
            <a:r>
              <a:rPr lang="ru-RU" dirty="0"/>
              <a:t>4 правильных ответа = 0 баллов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60" y="152400"/>
            <a:ext cx="7647686" cy="46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02601" y="4595247"/>
            <a:ext cx="10658739" cy="226275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/>
              <a:t>Максимальный балл – </a:t>
            </a:r>
            <a:r>
              <a:rPr lang="ru-RU" b="1" u="sng" dirty="0">
                <a:solidFill>
                  <a:srgbClr val="C00000"/>
                </a:solidFill>
              </a:rPr>
              <a:t>3 б.</a:t>
            </a:r>
            <a:r>
              <a:rPr lang="ru-RU" u="sng" dirty="0"/>
              <a:t> за 7 правильных ответов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7 правильных ответов = 3 балла (максимум)</a:t>
            </a:r>
          </a:p>
          <a:p>
            <a:pPr marL="0" indent="0">
              <a:buNone/>
            </a:pPr>
            <a:r>
              <a:rPr lang="ru-RU" dirty="0"/>
              <a:t>6 правильных ответов = 2 балла</a:t>
            </a:r>
          </a:p>
          <a:p>
            <a:pPr marL="0" indent="0">
              <a:buNone/>
            </a:pPr>
            <a:r>
              <a:rPr lang="ru-RU" dirty="0"/>
              <a:t>5 правильных ответа = 1 балл</a:t>
            </a:r>
          </a:p>
          <a:p>
            <a:pPr marL="0" indent="0">
              <a:buNone/>
            </a:pPr>
            <a:r>
              <a:rPr lang="ru-RU" dirty="0"/>
              <a:t>4 правильных ответа = 0 баллов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48" y="0"/>
            <a:ext cx="7910245" cy="44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2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65451"/>
            <a:ext cx="10585176" cy="6696744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988483" y="-8638"/>
            <a:ext cx="6203517" cy="1709446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u="sng" dirty="0"/>
              <a:t>Максимальный балл – </a:t>
            </a:r>
            <a:r>
              <a:rPr lang="ru-RU" b="1" u="sng" dirty="0">
                <a:solidFill>
                  <a:srgbClr val="C00000"/>
                </a:solidFill>
              </a:rPr>
              <a:t>3 б.</a:t>
            </a:r>
            <a:r>
              <a:rPr lang="ru-RU" u="sng" dirty="0"/>
              <a:t> за 7 правильных ответов</a:t>
            </a:r>
            <a:endParaRPr lang="en-US" u="sng" dirty="0"/>
          </a:p>
          <a:p>
            <a:pPr marL="0" indent="0">
              <a:buNone/>
            </a:pPr>
            <a:endParaRPr lang="ru-RU" u="sng" dirty="0"/>
          </a:p>
          <a:p>
            <a:pPr marL="0" indent="0" algn="just">
              <a:buNone/>
            </a:pPr>
            <a:r>
              <a:rPr lang="ru-RU" dirty="0"/>
              <a:t>                               7 правильных ответов = 3 балла (максимум)</a:t>
            </a:r>
          </a:p>
          <a:p>
            <a:pPr marL="0" indent="0" algn="just">
              <a:buNone/>
            </a:pPr>
            <a:r>
              <a:rPr lang="ru-RU" dirty="0"/>
              <a:t>                                6 правильных ответов = 2 балла</a:t>
            </a:r>
          </a:p>
          <a:p>
            <a:pPr marL="0" indent="0" algn="just">
              <a:buNone/>
            </a:pPr>
            <a:r>
              <a:rPr lang="ru-RU" dirty="0"/>
              <a:t>                                5 правильных ответа = 1 балл</a:t>
            </a:r>
          </a:p>
          <a:p>
            <a:pPr marL="0" indent="0" algn="just">
              <a:buNone/>
            </a:pPr>
            <a:r>
              <a:rPr lang="ru-RU" dirty="0"/>
              <a:t>                                4 правильных ответа = 0 баллов</a:t>
            </a:r>
          </a:p>
          <a:p>
            <a:pPr marL="0" indent="0" algn="just">
              <a:buNone/>
            </a:pPr>
            <a:endParaRPr lang="ru-RU" u="sng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6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600056" y="3580900"/>
            <a:ext cx="5472608" cy="309634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/>
              <a:t>Максимальный балл – </a:t>
            </a:r>
            <a:r>
              <a:rPr lang="ru-RU" b="1" u="sng" dirty="0">
                <a:solidFill>
                  <a:srgbClr val="C00000"/>
                </a:solidFill>
              </a:rPr>
              <a:t>2 б.</a:t>
            </a:r>
            <a:r>
              <a:rPr lang="ru-RU" u="sng" dirty="0"/>
              <a:t> за 6 правильных ответов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r>
              <a:rPr lang="ru-RU" dirty="0"/>
              <a:t>6 правильных ответов = 2 балла (максимум)</a:t>
            </a:r>
          </a:p>
          <a:p>
            <a:pPr marL="0" indent="0">
              <a:buNone/>
            </a:pPr>
            <a:r>
              <a:rPr lang="ru-RU" dirty="0"/>
              <a:t>5 правильных ответов = 1 балл</a:t>
            </a:r>
          </a:p>
          <a:p>
            <a:pPr marL="0" indent="0">
              <a:buNone/>
            </a:pPr>
            <a:r>
              <a:rPr lang="ru-RU" dirty="0"/>
              <a:t>4 правильных ответа = 0 баллов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0"/>
            <a:ext cx="5544616" cy="6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1181E-C936-D6A7-B85F-4693C9A9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Демоверсия ЕГЭ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AE95-D550-A956-FDCB-3C03166FC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Изменения структуры и содержания КИМ отсутствуют.</a:t>
            </a:r>
          </a:p>
          <a:p>
            <a:r>
              <a:rPr lang="ru-RU" sz="3600" dirty="0"/>
              <a:t>Задания 19-24 на контроль грамматических навыков могут быть даны на двух отдельных текстах или на одном цельном тексте.</a:t>
            </a:r>
          </a:p>
          <a:p>
            <a:r>
              <a:rPr lang="ru-RU" sz="3600" dirty="0"/>
              <a:t>Уточнены формулировки  задания №38 ПЧ и задания №4 УЧ, а также критерии оценивания ответов на задание №4 УЧ.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3056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777</Words>
  <Application>Microsoft Office PowerPoint</Application>
  <PresentationFormat>Широкоэкранный</PresentationFormat>
  <Paragraphs>109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SimSun</vt:lpstr>
      <vt:lpstr>Arial</vt:lpstr>
      <vt:lpstr>Book Antiqua</vt:lpstr>
      <vt:lpstr>Calibri</vt:lpstr>
      <vt:lpstr>Times New Roman</vt:lpstr>
      <vt:lpstr>1_Тема Office</vt:lpstr>
      <vt:lpstr>  Эффективные методы подготовки к ЕГЭ по английскому языку  </vt:lpstr>
      <vt:lpstr> В 2025 г. экзаменационная работа состоит из следующих разделов:  </vt:lpstr>
      <vt:lpstr>Динамика результатов ЕГЭ  по английскому языку за последние 3 года </vt:lpstr>
      <vt:lpstr> Изменения в КИМ ЕГЭ с 2024 года   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Демоверсия ЕГЭ 2025</vt:lpstr>
      <vt:lpstr>Демоверсия ЕГЭ 2025</vt:lpstr>
      <vt:lpstr>Демоверсия ЕГЭ 2025</vt:lpstr>
      <vt:lpstr>Демоверсия ЕГЭ 2025</vt:lpstr>
      <vt:lpstr>Демоверсия ЕГЭ 2025</vt:lpstr>
      <vt:lpstr>Демоверсия ЕГЭ 2025</vt:lpstr>
      <vt:lpstr>Презентация PowerPoint</vt:lpstr>
      <vt:lpstr>Презентация PowerPoint</vt:lpstr>
      <vt:lpstr>Задание 37:</vt:lpstr>
      <vt:lpstr>Задание 37:</vt:lpstr>
      <vt:lpstr>Задание 37:</vt:lpstr>
      <vt:lpstr>Задание 37: Пунктуация</vt:lpstr>
      <vt:lpstr>Демоверсия ЕГЭ 2025</vt:lpstr>
      <vt:lpstr>Пунктуационные ошибки:</vt:lpstr>
      <vt:lpstr>Орфографические ошибки: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ЕГЭ, УЧ </vt:lpstr>
      <vt:lpstr>Презентация PowerPoint</vt:lpstr>
      <vt:lpstr>Презентация PowerPoint</vt:lpstr>
      <vt:lpstr>Демоверсия ЕГЭ 2025</vt:lpstr>
      <vt:lpstr>Демоверсия ЕГЭ 2025</vt:lpstr>
      <vt:lpstr>ФГБНУ «ФИПИ» (fipi.ru) </vt:lpstr>
      <vt:lpstr>Онлайн консультации председателей РПК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R. Rustam</cp:lastModifiedBy>
  <cp:revision>128</cp:revision>
  <dcterms:created xsi:type="dcterms:W3CDTF">2022-09-15T15:26:01Z</dcterms:created>
  <dcterms:modified xsi:type="dcterms:W3CDTF">2025-01-26T17:53:40Z</dcterms:modified>
</cp:coreProperties>
</file>